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aleway"/>
      <p:regular r:id="rId13"/>
      <p:bold r:id="rId14"/>
      <p:italic r:id="rId15"/>
      <p:boldItalic r:id="rId16"/>
    </p:embeddedFont>
    <p:embeddedFont>
      <p:font typeface="La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aleway-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italic.fntdata"/><Relationship Id="rId14" Type="http://schemas.openxmlformats.org/officeDocument/2006/relationships/font" Target="fonts/Raleway-bold.fntdata"/><Relationship Id="rId17" Type="http://schemas.openxmlformats.org/officeDocument/2006/relationships/font" Target="fonts/Lato-regular.fntdata"/><Relationship Id="rId16" Type="http://schemas.openxmlformats.org/officeDocument/2006/relationships/font" Target="fonts/Raleway-boldItalic.fntdata"/><Relationship Id="rId5" Type="http://schemas.openxmlformats.org/officeDocument/2006/relationships/notesMaster" Target="notesMasters/notesMaster1.xml"/><Relationship Id="rId19" Type="http://schemas.openxmlformats.org/officeDocument/2006/relationships/font" Target="fonts/Lato-italic.fntdata"/><Relationship Id="rId6" Type="http://schemas.openxmlformats.org/officeDocument/2006/relationships/slide" Target="slides/slide1.xml"/><Relationship Id="rId18"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5cbf046220da24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cbf046220da24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2433410d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2433410d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82ec88746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2ec88746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I’m Aaron and I’m going to be talking about the technical challenges with working remotely, specifically with using the hardware. As we face our current technical challenge, we came up with the solution to build our micromouse in a virtual environment. This allows us to all participate in creating code for the micromouse even though only one of us has hardware for it.</a:t>
            </a:r>
            <a:endParaRPr/>
          </a:p>
          <a:p>
            <a:pPr indent="0" lvl="0" marL="0" rtl="0" algn="l">
              <a:spcBef>
                <a:spcPts val="0"/>
              </a:spcBef>
              <a:spcAft>
                <a:spcPts val="0"/>
              </a:spcAft>
              <a:buNone/>
            </a:pPr>
            <a:br>
              <a:rPr lang="en"/>
            </a:br>
            <a:r>
              <a:rPr lang="en"/>
              <a:t>For the implementation itself, we plan to use sockets to communicate with the Unity engine. The hardware will have “virtual stubs” that will be abstract enough to allow drop in replacements with actual hardware. The Unity physics engine will take care of simulating the sensors, wheels, and maze. Once we finish programming the project virtually, it will be an easy swap to run the code on actual hardware.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2ec88746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2ec88746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name is Jorge Gomez, and for this slide I will be talking about our current plans for the PCB. Our experience level as a collective when it comes to PCB design is minimal. In order to become more familiar with the process we have decided to take this time and build up this skill. We started off by choosing a program to work with. In this case we chose to work on EAGLE. The reason for this is that one of our team members found a guide for navigating EAGLE that was simple to follow. Now, we will be trying to learn how to use EAGLE on our own and at a later time will regroup and share our experience with each other.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2ec88746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2ec88746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2ec887463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2ec887463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drive.google.com/file/d/1CO5QII3S8aZg8MvGdxXzuJEKvLodMBa0/view"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hyperlink" Target="http://drive.google.com/file/d/1lWj5FtJ-15g1d2a1vsVBAwLtPh6QSzoV/view"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drive.google.com/file/d/10S_TLAo67w61HHslYke9HKBHGTICZeTm/view" TargetMode="External"/><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hyperlink" Target="http://drive.google.com/file/d/1xv-up54ioXlG5Sb983P0YU1mysKG8PxJ/view" TargetMode="External"/><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hyperlink" Target="http://drive.google.com/file/d/1kOFdpn7XcQ1QXEGxAf0PRThUauU8WpKU/view" TargetMode="External"/><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drive.google.com/file/d/1ANCEnjhFybbSvfj9LItYR52UJydu2PkG/view"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Senior Design: </a:t>
            </a:r>
            <a:r>
              <a:rPr lang="en" sz="4400"/>
              <a:t>Micro Mouse</a:t>
            </a:r>
            <a:endParaRPr sz="4400"/>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Aaron, Austin, Joshua, Jorge, Richard, Tyler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 of the Technical Challenge(s) </a:t>
            </a:r>
            <a:r>
              <a:rPr lang="en" sz="1400"/>
              <a:t>- Joshua</a:t>
            </a:r>
            <a:endParaRPr sz="1400"/>
          </a:p>
        </p:txBody>
      </p:sp>
      <p:sp>
        <p:nvSpPr>
          <p:cNvPr id="93" name="Google Shape;93;p14"/>
          <p:cNvSpPr txBox="1"/>
          <p:nvPr>
            <p:ph idx="1" type="body"/>
          </p:nvPr>
        </p:nvSpPr>
        <p:spPr>
          <a:xfrm>
            <a:off x="729450" y="20026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600">
                <a:solidFill>
                  <a:srgbClr val="999999"/>
                </a:solidFill>
                <a:latin typeface="Raleway"/>
                <a:ea typeface="Raleway"/>
                <a:cs typeface="Raleway"/>
                <a:sym typeface="Raleway"/>
              </a:rPr>
              <a:t>“Working remotely”</a:t>
            </a:r>
            <a:endParaRPr b="1" i="1" sz="1600">
              <a:solidFill>
                <a:srgbClr val="999999"/>
              </a:solidFill>
              <a:latin typeface="Raleway"/>
              <a:ea typeface="Raleway"/>
              <a:cs typeface="Raleway"/>
              <a:sym typeface="Raleway"/>
            </a:endParaRPr>
          </a:p>
          <a:p>
            <a:pPr indent="-311150" lvl="0" marL="457200" rtl="0" algn="l">
              <a:spcBef>
                <a:spcPts val="1600"/>
              </a:spcBef>
              <a:spcAft>
                <a:spcPts val="0"/>
              </a:spcAft>
              <a:buSzPts val="1300"/>
              <a:buChar char="●"/>
            </a:pPr>
            <a:r>
              <a:rPr lang="en"/>
              <a:t>Building software w</a:t>
            </a:r>
            <a:r>
              <a:rPr lang="en"/>
              <a:t>ithout hardware tests</a:t>
            </a:r>
            <a:endParaRPr/>
          </a:p>
          <a:p>
            <a:pPr indent="-311150" lvl="0" marL="457200" rtl="0" algn="l">
              <a:spcBef>
                <a:spcPts val="0"/>
              </a:spcBef>
              <a:spcAft>
                <a:spcPts val="0"/>
              </a:spcAft>
              <a:buSzPts val="1300"/>
              <a:buChar char="●"/>
            </a:pPr>
            <a:r>
              <a:rPr lang="en"/>
              <a:t>Building Prototype 1 design</a:t>
            </a:r>
            <a:endParaRPr/>
          </a:p>
          <a:p>
            <a:pPr indent="-311150" lvl="0" marL="457200" rtl="0" algn="l">
              <a:spcBef>
                <a:spcPts val="0"/>
              </a:spcBef>
              <a:spcAft>
                <a:spcPts val="0"/>
              </a:spcAft>
              <a:buSzPts val="1300"/>
              <a:buChar char="●"/>
            </a:pPr>
            <a:r>
              <a:rPr lang="en"/>
              <a:t>Limited availability to resources</a:t>
            </a:r>
            <a:endParaRPr/>
          </a:p>
          <a:p>
            <a:pPr indent="-298450" lvl="1" marL="914400" rtl="0" algn="l">
              <a:spcBef>
                <a:spcPts val="0"/>
              </a:spcBef>
              <a:spcAft>
                <a:spcPts val="0"/>
              </a:spcAft>
              <a:buSzPts val="1100"/>
              <a:buChar char="○"/>
            </a:pPr>
            <a:r>
              <a:rPr lang="en"/>
              <a:t>Tools</a:t>
            </a:r>
            <a:endParaRPr/>
          </a:p>
          <a:p>
            <a:pPr indent="-298450" lvl="1" marL="914400" rtl="0" algn="l">
              <a:spcBef>
                <a:spcPts val="0"/>
              </a:spcBef>
              <a:spcAft>
                <a:spcPts val="0"/>
              </a:spcAft>
              <a:buSzPts val="1100"/>
              <a:buChar char="○"/>
            </a:pPr>
            <a:r>
              <a:rPr lang="en"/>
              <a:t>Programs</a:t>
            </a:r>
            <a:endParaRPr/>
          </a:p>
          <a:p>
            <a:pPr indent="-298450" lvl="1" marL="914400" rtl="0" algn="l">
              <a:spcBef>
                <a:spcPts val="0"/>
              </a:spcBef>
              <a:spcAft>
                <a:spcPts val="0"/>
              </a:spcAft>
              <a:buSzPts val="1100"/>
              <a:buChar char="○"/>
            </a:pPr>
            <a:r>
              <a:rPr lang="en"/>
              <a:t>Advise</a:t>
            </a:r>
            <a:endParaRPr/>
          </a:p>
        </p:txBody>
      </p:sp>
      <p:pic>
        <p:nvPicPr>
          <p:cNvPr id="94" name="Google Shape;94;p14" title="L3.wav">
            <a:hlinkClick r:id="rId3"/>
          </p:cNvPr>
          <p:cNvPicPr preferRelativeResize="0"/>
          <p:nvPr/>
        </p:nvPicPr>
        <p:blipFill>
          <a:blip r:embed="rId4">
            <a:alphaModFix/>
          </a:blip>
          <a:stretch>
            <a:fillRect/>
          </a:stretch>
        </p:blipFill>
        <p:spPr>
          <a:xfrm>
            <a:off x="171375" y="683825"/>
            <a:ext cx="457200" cy="45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Maze &amp; GUI - </a:t>
            </a:r>
            <a:r>
              <a:rPr lang="en" sz="1400"/>
              <a:t>Tyler</a:t>
            </a:r>
            <a:endParaRPr sz="1400"/>
          </a:p>
        </p:txBody>
      </p:sp>
      <p:sp>
        <p:nvSpPr>
          <p:cNvPr id="100" name="Google Shape;100;p1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Can continue working on the maze</a:t>
            </a:r>
            <a:endParaRPr/>
          </a:p>
          <a:p>
            <a:pPr indent="-311150" lvl="0" marL="457200" rtl="0" algn="l">
              <a:spcBef>
                <a:spcPts val="0"/>
              </a:spcBef>
              <a:spcAft>
                <a:spcPts val="0"/>
              </a:spcAft>
              <a:buSzPts val="1300"/>
              <a:buChar char="●"/>
            </a:pPr>
            <a:r>
              <a:rPr lang="en"/>
              <a:t>Tiles have been cut</a:t>
            </a:r>
            <a:endParaRPr/>
          </a:p>
          <a:p>
            <a:pPr indent="-298450" lvl="1" marL="914400" rtl="0" algn="l">
              <a:spcBef>
                <a:spcPts val="0"/>
              </a:spcBef>
              <a:spcAft>
                <a:spcPts val="0"/>
              </a:spcAft>
              <a:buSzPts val="1100"/>
              <a:buChar char="○"/>
            </a:pPr>
            <a:r>
              <a:rPr lang="en"/>
              <a:t>Old plan had to change</a:t>
            </a:r>
            <a:endParaRPr/>
          </a:p>
          <a:p>
            <a:pPr indent="-298450" lvl="1" marL="914400" rtl="0" algn="l">
              <a:spcBef>
                <a:spcPts val="0"/>
              </a:spcBef>
              <a:spcAft>
                <a:spcPts val="0"/>
              </a:spcAft>
              <a:buSzPts val="1100"/>
              <a:buChar char="○"/>
            </a:pPr>
            <a:r>
              <a:rPr lang="en"/>
              <a:t>Hand Drill</a:t>
            </a:r>
            <a:endParaRPr/>
          </a:p>
          <a:p>
            <a:pPr indent="-311150" lvl="0" marL="457200" rtl="0" algn="l">
              <a:spcBef>
                <a:spcPts val="0"/>
              </a:spcBef>
              <a:spcAft>
                <a:spcPts val="0"/>
              </a:spcAft>
              <a:buSzPts val="1300"/>
              <a:buChar char="●"/>
            </a:pPr>
            <a:r>
              <a:rPr lang="en"/>
              <a:t>GUI</a:t>
            </a:r>
            <a:endParaRPr/>
          </a:p>
          <a:p>
            <a:pPr indent="-298450" lvl="1" marL="914400" rtl="0" algn="l">
              <a:spcBef>
                <a:spcPts val="0"/>
              </a:spcBef>
              <a:spcAft>
                <a:spcPts val="0"/>
              </a:spcAft>
              <a:buSzPts val="1100"/>
              <a:buChar char="○"/>
            </a:pPr>
            <a:r>
              <a:rPr lang="en"/>
              <a:t>Output to the Micro mouse</a:t>
            </a:r>
            <a:endParaRPr/>
          </a:p>
        </p:txBody>
      </p:sp>
      <p:pic>
        <p:nvPicPr>
          <p:cNvPr id="101" name="Google Shape;101;p15"/>
          <p:cNvPicPr preferRelativeResize="0"/>
          <p:nvPr/>
        </p:nvPicPr>
        <p:blipFill>
          <a:blip r:embed="rId3">
            <a:alphaModFix/>
          </a:blip>
          <a:stretch>
            <a:fillRect/>
          </a:stretch>
        </p:blipFill>
        <p:spPr>
          <a:xfrm>
            <a:off x="4914175" y="1853850"/>
            <a:ext cx="2133600" cy="2133600"/>
          </a:xfrm>
          <a:prstGeom prst="rect">
            <a:avLst/>
          </a:prstGeom>
          <a:noFill/>
          <a:ln>
            <a:noFill/>
          </a:ln>
        </p:spPr>
      </p:pic>
      <p:pic>
        <p:nvPicPr>
          <p:cNvPr id="102" name="Google Shape;102;p15" title="New Recording 5.mp3">
            <a:hlinkClick r:id="rId4"/>
          </p:cNvPr>
          <p:cNvPicPr preferRelativeResize="0"/>
          <p:nvPr/>
        </p:nvPicPr>
        <p:blipFill>
          <a:blip r:embed="rId5">
            <a:alphaModFix/>
          </a:blip>
          <a:stretch>
            <a:fillRect/>
          </a:stretch>
        </p:blipFill>
        <p:spPr>
          <a:xfrm>
            <a:off x="152400" y="664850"/>
            <a:ext cx="457200" cy="45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34343"/>
                </a:solidFill>
              </a:rPr>
              <a:t>Challenge: Working Remotely with Hardware</a:t>
            </a:r>
            <a:br>
              <a:rPr lang="en"/>
            </a:br>
            <a:r>
              <a:rPr lang="en"/>
              <a:t>Solution: Virtualization </a:t>
            </a:r>
            <a:r>
              <a:rPr lang="en" sz="1400"/>
              <a:t>- Aaron </a:t>
            </a:r>
            <a:endParaRPr sz="1400"/>
          </a:p>
        </p:txBody>
      </p:sp>
      <p:sp>
        <p:nvSpPr>
          <p:cNvPr id="108" name="Google Shape;108;p1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Since we have all split up, we still need a way to “build” a micromouse without actually being physically present</a:t>
            </a:r>
            <a:endParaRPr/>
          </a:p>
          <a:p>
            <a:pPr indent="-298450" lvl="1" marL="914400" rtl="0" algn="l">
              <a:spcBef>
                <a:spcPts val="0"/>
              </a:spcBef>
              <a:spcAft>
                <a:spcPts val="0"/>
              </a:spcAft>
              <a:buSzPts val="1100"/>
              <a:buChar char="○"/>
            </a:pPr>
            <a:r>
              <a:rPr lang="en"/>
              <a:t>Use the Unity game engine to simulate a micromouse</a:t>
            </a:r>
            <a:endParaRPr/>
          </a:p>
          <a:p>
            <a:pPr indent="-298450" lvl="1" marL="914400" rtl="0" algn="l">
              <a:spcBef>
                <a:spcPts val="0"/>
              </a:spcBef>
              <a:spcAft>
                <a:spcPts val="0"/>
              </a:spcAft>
              <a:buSzPts val="1100"/>
              <a:buChar char="○"/>
            </a:pPr>
            <a:r>
              <a:rPr lang="en"/>
              <a:t>Communicate via a socket to “virtual” hardware</a:t>
            </a:r>
            <a:endParaRPr/>
          </a:p>
          <a:p>
            <a:pPr indent="-298450" lvl="1" marL="914400" rtl="0" algn="l">
              <a:spcBef>
                <a:spcPts val="0"/>
              </a:spcBef>
              <a:spcAft>
                <a:spcPts val="0"/>
              </a:spcAft>
              <a:buSzPts val="1100"/>
              <a:buChar char="○"/>
            </a:pPr>
            <a:r>
              <a:rPr lang="en"/>
              <a:t>Allows us to design software with a lack of hardware</a:t>
            </a:r>
            <a:endParaRPr/>
          </a:p>
          <a:p>
            <a:pPr indent="-311150" lvl="0" marL="457200" rtl="0" algn="l">
              <a:spcBef>
                <a:spcPts val="0"/>
              </a:spcBef>
              <a:spcAft>
                <a:spcPts val="0"/>
              </a:spcAft>
              <a:buSzPts val="1300"/>
              <a:buChar char="●"/>
            </a:pPr>
            <a:r>
              <a:rPr lang="en"/>
              <a:t>Have to integrate realistic assets</a:t>
            </a:r>
            <a:endParaRPr/>
          </a:p>
          <a:p>
            <a:pPr indent="-311150" lvl="0" marL="457200" rtl="0" algn="l">
              <a:spcBef>
                <a:spcPts val="0"/>
              </a:spcBef>
              <a:spcAft>
                <a:spcPts val="0"/>
              </a:spcAft>
              <a:buSzPts val="1300"/>
              <a:buChar char="●"/>
            </a:pPr>
            <a:r>
              <a:rPr lang="en"/>
              <a:t>Utilize</a:t>
            </a:r>
            <a:r>
              <a:rPr lang="en"/>
              <a:t> Unity’s physics engine to simulate what we want</a:t>
            </a:r>
            <a:endParaRPr/>
          </a:p>
        </p:txBody>
      </p:sp>
      <p:pic>
        <p:nvPicPr>
          <p:cNvPr id="109" name="Google Shape;109;p16"/>
          <p:cNvPicPr preferRelativeResize="0"/>
          <p:nvPr/>
        </p:nvPicPr>
        <p:blipFill>
          <a:blip r:embed="rId3">
            <a:alphaModFix/>
          </a:blip>
          <a:stretch>
            <a:fillRect/>
          </a:stretch>
        </p:blipFill>
        <p:spPr>
          <a:xfrm>
            <a:off x="3650000" y="3757598"/>
            <a:ext cx="3358899" cy="1220225"/>
          </a:xfrm>
          <a:prstGeom prst="rect">
            <a:avLst/>
          </a:prstGeom>
          <a:noFill/>
          <a:ln>
            <a:noFill/>
          </a:ln>
        </p:spPr>
      </p:pic>
      <p:pic>
        <p:nvPicPr>
          <p:cNvPr id="110" name="Google Shape;110;p16"/>
          <p:cNvPicPr preferRelativeResize="0"/>
          <p:nvPr/>
        </p:nvPicPr>
        <p:blipFill>
          <a:blip r:embed="rId4">
            <a:alphaModFix/>
          </a:blip>
          <a:stretch>
            <a:fillRect/>
          </a:stretch>
        </p:blipFill>
        <p:spPr>
          <a:xfrm>
            <a:off x="7732400" y="3591925"/>
            <a:ext cx="1411599" cy="1551576"/>
          </a:xfrm>
          <a:prstGeom prst="rect">
            <a:avLst/>
          </a:prstGeom>
          <a:noFill/>
          <a:ln>
            <a:noFill/>
          </a:ln>
        </p:spPr>
      </p:pic>
      <p:sp>
        <p:nvSpPr>
          <p:cNvPr id="111" name="Google Shape;111;p16"/>
          <p:cNvSpPr/>
          <p:nvPr/>
        </p:nvSpPr>
        <p:spPr>
          <a:xfrm>
            <a:off x="7157350" y="4139125"/>
            <a:ext cx="468900" cy="457200"/>
          </a:xfrm>
          <a:prstGeom prst="plus">
            <a:avLst>
              <a:gd fmla="val 43925" name="adj"/>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 name="Google Shape;112;p16" title="aaron speaking part.mp3">
            <a:hlinkClick r:id="rId5"/>
          </p:cNvPr>
          <p:cNvPicPr preferRelativeResize="0"/>
          <p:nvPr/>
        </p:nvPicPr>
        <p:blipFill>
          <a:blip r:embed="rId6">
            <a:alphaModFix/>
          </a:blip>
          <a:stretch>
            <a:fillRect/>
          </a:stretch>
        </p:blipFill>
        <p:spPr>
          <a:xfrm>
            <a:off x="152400" y="152400"/>
            <a:ext cx="457200" cy="45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PCB  Design </a:t>
            </a:r>
            <a:endParaRPr/>
          </a:p>
        </p:txBody>
      </p:sp>
      <p:sp>
        <p:nvSpPr>
          <p:cNvPr id="118" name="Google Shape;118;p17"/>
          <p:cNvSpPr txBox="1"/>
          <p:nvPr>
            <p:ph idx="1" type="body"/>
          </p:nvPr>
        </p:nvSpPr>
        <p:spPr>
          <a:xfrm>
            <a:off x="551825" y="2109300"/>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Our e</a:t>
            </a:r>
            <a:r>
              <a:rPr lang="en"/>
              <a:t>xperience</a:t>
            </a:r>
            <a:r>
              <a:rPr lang="en"/>
              <a:t> with PCB’s are minimal</a:t>
            </a:r>
            <a:endParaRPr/>
          </a:p>
          <a:p>
            <a:pPr indent="-311150" lvl="0" marL="457200" rtl="0" algn="l">
              <a:spcBef>
                <a:spcPts val="0"/>
              </a:spcBef>
              <a:spcAft>
                <a:spcPts val="0"/>
              </a:spcAft>
              <a:buSzPts val="1300"/>
              <a:buChar char="●"/>
            </a:pPr>
            <a:r>
              <a:rPr lang="en"/>
              <a:t>We have chosen to work on </a:t>
            </a:r>
            <a:r>
              <a:rPr lang="en"/>
              <a:t>Eagle</a:t>
            </a:r>
            <a:endParaRPr/>
          </a:p>
          <a:p>
            <a:pPr indent="-298450" lvl="1" marL="914400" rtl="0" algn="l">
              <a:spcBef>
                <a:spcPts val="0"/>
              </a:spcBef>
              <a:spcAft>
                <a:spcPts val="0"/>
              </a:spcAft>
              <a:buSzPts val="1100"/>
              <a:buChar char="○"/>
            </a:pPr>
            <a:r>
              <a:rPr lang="en"/>
              <a:t>Software that was chosen for use.</a:t>
            </a:r>
            <a:endParaRPr/>
          </a:p>
          <a:p>
            <a:pPr indent="-311150" lvl="0" marL="457200" rtl="0" algn="l">
              <a:spcBef>
                <a:spcPts val="0"/>
              </a:spcBef>
              <a:spcAft>
                <a:spcPts val="0"/>
              </a:spcAft>
              <a:buSzPts val="1300"/>
              <a:buChar char="●"/>
            </a:pPr>
            <a:r>
              <a:rPr lang="en"/>
              <a:t>During this time we will be practicing</a:t>
            </a:r>
            <a:endParaRPr/>
          </a:p>
          <a:p>
            <a:pPr indent="-298450" lvl="1" marL="914400" rtl="0" algn="l">
              <a:spcBef>
                <a:spcPts val="0"/>
              </a:spcBef>
              <a:spcAft>
                <a:spcPts val="0"/>
              </a:spcAft>
              <a:buSzPts val="1100"/>
              <a:buChar char="○"/>
            </a:pPr>
            <a:r>
              <a:rPr lang="en"/>
              <a:t>Practice individulay</a:t>
            </a:r>
            <a:endParaRPr/>
          </a:p>
          <a:p>
            <a:pPr indent="-298450" lvl="1" marL="914400" rtl="0" algn="l">
              <a:spcBef>
                <a:spcPts val="0"/>
              </a:spcBef>
              <a:spcAft>
                <a:spcPts val="0"/>
              </a:spcAft>
              <a:buSzPts val="1100"/>
              <a:buChar char="○"/>
            </a:pPr>
            <a:r>
              <a:rPr lang="en"/>
              <a:t>Regrouping to work as a wh</a:t>
            </a:r>
            <a:r>
              <a:rPr lang="en"/>
              <a:t>ole through webex or zoom</a:t>
            </a:r>
            <a:endParaRPr/>
          </a:p>
          <a:p>
            <a:pPr indent="0" lvl="0" marL="457200" rtl="0" algn="l">
              <a:spcBef>
                <a:spcPts val="1600"/>
              </a:spcBef>
              <a:spcAft>
                <a:spcPts val="1600"/>
              </a:spcAft>
              <a:buNone/>
            </a:pPr>
            <a:r>
              <a:t/>
            </a:r>
            <a:endParaRPr/>
          </a:p>
        </p:txBody>
      </p:sp>
      <p:pic>
        <p:nvPicPr>
          <p:cNvPr id="119" name="Google Shape;119;p17"/>
          <p:cNvPicPr preferRelativeResize="0"/>
          <p:nvPr/>
        </p:nvPicPr>
        <p:blipFill>
          <a:blip r:embed="rId3">
            <a:alphaModFix/>
          </a:blip>
          <a:stretch>
            <a:fillRect/>
          </a:stretch>
        </p:blipFill>
        <p:spPr>
          <a:xfrm>
            <a:off x="5082739" y="1646575"/>
            <a:ext cx="3869334" cy="2176501"/>
          </a:xfrm>
          <a:prstGeom prst="rect">
            <a:avLst/>
          </a:prstGeom>
          <a:noFill/>
          <a:ln>
            <a:noFill/>
          </a:ln>
        </p:spPr>
      </p:pic>
      <p:pic>
        <p:nvPicPr>
          <p:cNvPr id="120" name="Google Shape;120;p17" title="Jorge Speaking Part.wav">
            <a:hlinkClick r:id="rId4"/>
          </p:cNvPr>
          <p:cNvPicPr preferRelativeResize="0"/>
          <p:nvPr/>
        </p:nvPicPr>
        <p:blipFill>
          <a:blip r:embed="rId5">
            <a:alphaModFix/>
          </a:blip>
          <a:stretch>
            <a:fillRect/>
          </a:stretch>
        </p:blipFill>
        <p:spPr>
          <a:xfrm>
            <a:off x="152400" y="152400"/>
            <a:ext cx="457200" cy="4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Hardware Assembly  </a:t>
            </a:r>
            <a:r>
              <a:rPr lang="en"/>
              <a:t> </a:t>
            </a:r>
            <a:endParaRPr/>
          </a:p>
        </p:txBody>
      </p:sp>
      <p:sp>
        <p:nvSpPr>
          <p:cNvPr id="126" name="Google Shape;126;p1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Components are only at one location </a:t>
            </a:r>
            <a:endParaRPr/>
          </a:p>
          <a:p>
            <a:pPr indent="-311150" lvl="0" marL="457200" rtl="0" algn="l">
              <a:spcBef>
                <a:spcPts val="0"/>
              </a:spcBef>
              <a:spcAft>
                <a:spcPts val="0"/>
              </a:spcAft>
              <a:buSzPts val="1300"/>
              <a:buChar char="●"/>
            </a:pPr>
            <a:r>
              <a:rPr lang="en"/>
              <a:t>If any components break we are </a:t>
            </a:r>
            <a:r>
              <a:rPr lang="en"/>
              <a:t>unsure about replacements </a:t>
            </a:r>
            <a:endParaRPr/>
          </a:p>
          <a:p>
            <a:pPr indent="-311150" lvl="0" marL="457200" rtl="0" algn="l">
              <a:spcBef>
                <a:spcPts val="0"/>
              </a:spcBef>
              <a:spcAft>
                <a:spcPts val="0"/>
              </a:spcAft>
              <a:buSzPts val="1300"/>
              <a:buChar char="●"/>
            </a:pPr>
            <a:r>
              <a:rPr lang="en"/>
              <a:t>Any tools that are needed may not be </a:t>
            </a:r>
            <a:r>
              <a:rPr lang="en"/>
              <a:t>available</a:t>
            </a:r>
            <a:r>
              <a:rPr lang="en"/>
              <a:t> </a:t>
            </a:r>
            <a:endParaRPr/>
          </a:p>
          <a:p>
            <a:pPr indent="-311150" lvl="0" marL="457200" rtl="0" algn="l">
              <a:spcBef>
                <a:spcPts val="0"/>
              </a:spcBef>
              <a:spcAft>
                <a:spcPts val="0"/>
              </a:spcAft>
              <a:buSzPts val="1300"/>
              <a:buChar char="●"/>
            </a:pPr>
            <a:r>
              <a:rPr lang="en"/>
              <a:t>Assembly</a:t>
            </a:r>
            <a:r>
              <a:rPr lang="en"/>
              <a:t> of </a:t>
            </a:r>
            <a:r>
              <a:rPr lang="en"/>
              <a:t>components</a:t>
            </a:r>
            <a:r>
              <a:rPr lang="en"/>
              <a:t> must be handled by one person </a:t>
            </a:r>
            <a:endParaRPr/>
          </a:p>
        </p:txBody>
      </p:sp>
      <p:pic>
        <p:nvPicPr>
          <p:cNvPr id="127" name="Google Shape;127;p18"/>
          <p:cNvPicPr preferRelativeResize="0"/>
          <p:nvPr/>
        </p:nvPicPr>
        <p:blipFill>
          <a:blip r:embed="rId3">
            <a:alphaModFix/>
          </a:blip>
          <a:stretch>
            <a:fillRect/>
          </a:stretch>
        </p:blipFill>
        <p:spPr>
          <a:xfrm>
            <a:off x="6317225" y="789925"/>
            <a:ext cx="2100924" cy="1400626"/>
          </a:xfrm>
          <a:prstGeom prst="rect">
            <a:avLst/>
          </a:prstGeom>
          <a:noFill/>
          <a:ln>
            <a:noFill/>
          </a:ln>
        </p:spPr>
      </p:pic>
      <p:pic>
        <p:nvPicPr>
          <p:cNvPr id="128" name="Google Shape;128;p18"/>
          <p:cNvPicPr preferRelativeResize="0"/>
          <p:nvPr/>
        </p:nvPicPr>
        <p:blipFill>
          <a:blip r:embed="rId4">
            <a:alphaModFix/>
          </a:blip>
          <a:stretch>
            <a:fillRect/>
          </a:stretch>
        </p:blipFill>
        <p:spPr>
          <a:xfrm>
            <a:off x="5676988" y="2637013"/>
            <a:ext cx="3381375" cy="2257425"/>
          </a:xfrm>
          <a:prstGeom prst="rect">
            <a:avLst/>
          </a:prstGeom>
          <a:noFill/>
          <a:ln>
            <a:noFill/>
          </a:ln>
        </p:spPr>
      </p:pic>
      <p:pic>
        <p:nvPicPr>
          <p:cNvPr id="129" name="Google Shape;129;p18" title="austins speaking part .mp3">
            <a:hlinkClick r:id="rId5"/>
          </p:cNvPr>
          <p:cNvPicPr preferRelativeResize="0"/>
          <p:nvPr/>
        </p:nvPicPr>
        <p:blipFill>
          <a:blip r:embed="rId6">
            <a:alphaModFix/>
          </a:blip>
          <a:stretch>
            <a:fillRect/>
          </a:stretch>
        </p:blipFill>
        <p:spPr>
          <a:xfrm>
            <a:off x="152400" y="152400"/>
            <a:ext cx="45720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General Challenges</a:t>
            </a:r>
            <a:endParaRPr/>
          </a:p>
        </p:txBody>
      </p:sp>
      <p:sp>
        <p:nvSpPr>
          <p:cNvPr id="135" name="Google Shape;135;p1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Collaboration</a:t>
            </a:r>
            <a:endParaRPr/>
          </a:p>
          <a:p>
            <a:pPr indent="-311150" lvl="0" marL="457200" rtl="0" algn="l">
              <a:spcBef>
                <a:spcPts val="0"/>
              </a:spcBef>
              <a:spcAft>
                <a:spcPts val="0"/>
              </a:spcAft>
              <a:buSzPts val="1300"/>
              <a:buChar char="●"/>
            </a:pPr>
            <a:r>
              <a:rPr lang="en"/>
              <a:t>Coordination </a:t>
            </a:r>
            <a:endParaRPr/>
          </a:p>
          <a:p>
            <a:pPr indent="-311150" lvl="0" marL="457200" rtl="0" algn="l">
              <a:spcBef>
                <a:spcPts val="0"/>
              </a:spcBef>
              <a:spcAft>
                <a:spcPts val="0"/>
              </a:spcAft>
              <a:buSzPts val="1300"/>
              <a:buChar char="●"/>
            </a:pPr>
            <a:r>
              <a:rPr lang="en"/>
              <a:t>Internet </a:t>
            </a:r>
            <a:r>
              <a:rPr lang="en"/>
              <a:t>connection reliability </a:t>
            </a:r>
            <a:endParaRPr/>
          </a:p>
          <a:p>
            <a:pPr indent="-311150" lvl="0" marL="457200" rtl="0" algn="l">
              <a:spcBef>
                <a:spcPts val="0"/>
              </a:spcBef>
              <a:spcAft>
                <a:spcPts val="0"/>
              </a:spcAft>
              <a:buSzPts val="1300"/>
              <a:buChar char="●"/>
            </a:pPr>
            <a:r>
              <a:rPr lang="en"/>
              <a:t>Contracting Coronavirus</a:t>
            </a:r>
            <a:endParaRPr/>
          </a:p>
        </p:txBody>
      </p:sp>
      <p:pic>
        <p:nvPicPr>
          <p:cNvPr id="136" name="Google Shape;136;p19" title="keyes.mp3">
            <a:hlinkClick r:id="rId3"/>
          </p:cNvPr>
          <p:cNvPicPr preferRelativeResize="0"/>
          <p:nvPr/>
        </p:nvPicPr>
        <p:blipFill>
          <a:blip r:embed="rId4">
            <a:alphaModFix/>
          </a:blip>
          <a:stretch>
            <a:fillRect/>
          </a:stretch>
        </p:blipFill>
        <p:spPr>
          <a:xfrm>
            <a:off x="152400" y="152400"/>
            <a:ext cx="457200" cy="4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