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F050202020403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88" autoAdjust="0"/>
  </p:normalViewPr>
  <p:slideViewPr>
    <p:cSldViewPr snapToGrid="0">
      <p:cViewPr varScale="1">
        <p:scale>
          <a:sx n="69" d="100"/>
          <a:sy n="69" d="100"/>
        </p:scale>
        <p:origin x="1853"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enius.com/Eminem-8-mile-b-rabbit-vs-papa-doc-lyrics#note-81789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11762c68c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11762c68c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e3be5db33e2616e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e3be5db33e2616e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Clr>
                <a:schemeClr val="dk1"/>
              </a:buClr>
              <a:buSzPts val="1100"/>
              <a:buFont typeface="Arial"/>
              <a:buNone/>
            </a:pPr>
            <a:endParaRPr sz="1350">
              <a:highlight>
                <a:srgbClr val="E9E9E9"/>
              </a:highlight>
            </a:endParaRPr>
          </a:p>
          <a:p>
            <a:pPr marL="0" lvl="0" indent="0" algn="l" rtl="0">
              <a:lnSpc>
                <a:spcPct val="170000"/>
              </a:lnSpc>
              <a:spcBef>
                <a:spcPts val="0"/>
              </a:spcBef>
              <a:spcAft>
                <a:spcPts val="0"/>
              </a:spcAft>
              <a:buClr>
                <a:schemeClr val="dk1"/>
              </a:buClr>
              <a:buSzPts val="1100"/>
              <a:buFont typeface="Arial"/>
              <a:buNone/>
            </a:pPr>
            <a:endParaRPr sz="1350">
              <a:solidFill>
                <a:schemeClr val="hlink"/>
              </a:solidFill>
              <a:highlight>
                <a:srgbClr val="E9E9E9"/>
              </a:highlight>
            </a:endParaRPr>
          </a:p>
          <a:p>
            <a:pPr marL="0" lvl="0" indent="0" algn="l" rtl="0">
              <a:lnSpc>
                <a:spcPct val="170000"/>
              </a:lnSpc>
              <a:spcBef>
                <a:spcPts val="0"/>
              </a:spcBef>
              <a:spcAft>
                <a:spcPts val="0"/>
              </a:spcAft>
              <a:buClr>
                <a:schemeClr val="dk1"/>
              </a:buClr>
              <a:buSzPts val="1100"/>
              <a:buFont typeface="Arial"/>
              <a:buNone/>
            </a:pPr>
            <a:endParaRPr>
              <a:solidFill>
                <a:schemeClr val="dk1"/>
              </a:solidFill>
            </a:endParaRPr>
          </a:p>
          <a:p>
            <a:pPr marL="0" lvl="0" indent="0" algn="l" rtl="0">
              <a:lnSpc>
                <a:spcPct val="170000"/>
              </a:lnSpc>
              <a:spcBef>
                <a:spcPts val="0"/>
              </a:spcBef>
              <a:spcAft>
                <a:spcPts val="0"/>
              </a:spcAft>
              <a:buClr>
                <a:schemeClr val="dk1"/>
              </a:buClr>
              <a:buSzPts val="1100"/>
              <a:buFont typeface="Arial"/>
              <a:buNone/>
            </a:pPr>
            <a:endParaRPr sz="1350">
              <a:solidFill>
                <a:schemeClr val="hlink"/>
              </a:solidFill>
              <a:highlight>
                <a:srgbClr val="E9E9E9"/>
              </a:highlight>
              <a:uFill>
                <a:noFill/>
              </a:uFill>
              <a:hlinkClick r:id="rId3"/>
            </a:endParaRPr>
          </a:p>
          <a:p>
            <a:pPr marL="0" lvl="0" indent="0" algn="l" rtl="0">
              <a:lnSpc>
                <a:spcPct val="170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e3be5db33e2616e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e3be5db33e2616e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Aaron and I’m discussing the programming languages that we chose for our micromouse design. For both the micromouse and the user interface, we decided to use Python for ease of development. CircuitPython will run on the Arduino Feather and can interface with all of its hardware components. For the laptop, we will run full Python with PyQT to make the UI. This makes constructing the UI easy and makes the programming language consistent on all platforms.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11762c68c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11762c68c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My name is Richard Anderson and this is the UI and the Modes for our </a:t>
            </a:r>
            <a:r>
              <a:rPr lang="en-US" sz="1100" b="0" i="0" u="none" strike="noStrike" cap="none" dirty="0" err="1">
                <a:solidFill>
                  <a:srgbClr val="000000"/>
                </a:solidFill>
                <a:effectLst/>
                <a:latin typeface="Arial"/>
                <a:ea typeface="Arial"/>
                <a:cs typeface="Arial"/>
                <a:sym typeface="Arial"/>
              </a:rPr>
              <a:t>micromouse</a:t>
            </a:r>
            <a:r>
              <a:rPr lang="en-US" sz="1100" b="0" i="0" u="none" strike="noStrike" cap="none" dirty="0">
                <a:solidFill>
                  <a:srgbClr val="000000"/>
                </a:solidFill>
                <a:effectLst/>
                <a:latin typeface="Arial"/>
                <a:ea typeface="Arial"/>
                <a:cs typeface="Arial"/>
                <a:sym typeface="Arial"/>
              </a:rPr>
              <a:t>.</a:t>
            </a:r>
          </a:p>
          <a:p>
            <a:pPr marL="158750" indent="0">
              <a:buNone/>
            </a:pPr>
            <a:r>
              <a:rPr lang="en-US" sz="1100" b="0" i="0" u="none" strike="noStrike" cap="none" dirty="0">
                <a:solidFill>
                  <a:srgbClr val="000000"/>
                </a:solidFill>
                <a:effectLst/>
                <a:latin typeface="Arial"/>
                <a:ea typeface="Arial"/>
                <a:cs typeface="Arial"/>
                <a:sym typeface="Arial"/>
              </a:rPr>
              <a:t>Our UI will likely be the same for both modes, but could potentially have different sections.</a:t>
            </a:r>
          </a:p>
          <a:p>
            <a:pPr marL="158750" indent="0">
              <a:buNone/>
            </a:pPr>
            <a:r>
              <a:rPr lang="en-US" sz="1100" b="0" i="0" u="none" strike="noStrike" cap="none" dirty="0">
                <a:solidFill>
                  <a:srgbClr val="000000"/>
                </a:solidFill>
                <a:effectLst/>
                <a:latin typeface="Arial"/>
                <a:ea typeface="Arial"/>
                <a:cs typeface="Arial"/>
                <a:sym typeface="Arial"/>
              </a:rPr>
              <a:t>The two sections we have decided on so far are a Debugging section, which displays mouse info and errors, and a Maze Data section, which will display mouse speed, nearby wall distances, and remaining mouse power.</a:t>
            </a:r>
          </a:p>
          <a:p>
            <a:pPr marL="158750" indent="0">
              <a:buNone/>
            </a:pPr>
            <a:r>
              <a:rPr lang="en-US" sz="1100" b="0" i="0" u="none" strike="noStrike" cap="none" dirty="0">
                <a:solidFill>
                  <a:srgbClr val="000000"/>
                </a:solidFill>
                <a:effectLst/>
                <a:latin typeface="Arial"/>
                <a:ea typeface="Arial"/>
                <a:cs typeface="Arial"/>
                <a:sym typeface="Arial"/>
              </a:rPr>
              <a:t>We will also have a switch for users to swap between manual and automatic modes.</a:t>
            </a:r>
          </a:p>
          <a:p>
            <a:pPr marL="158750" indent="0">
              <a:buNone/>
            </a:pPr>
            <a:r>
              <a:rPr lang="en-US" sz="1100" b="0" i="0" u="none" strike="noStrike" cap="none" dirty="0">
                <a:solidFill>
                  <a:srgbClr val="000000"/>
                </a:solidFill>
                <a:effectLst/>
                <a:latin typeface="Arial"/>
                <a:ea typeface="Arial"/>
                <a:cs typeface="Arial"/>
                <a:sym typeface="Arial"/>
              </a:rPr>
              <a:t>The first mode of these two modes would be the manual mode, where users will either use the keyboard of the computer connected to the </a:t>
            </a:r>
            <a:r>
              <a:rPr lang="en-US" sz="1100" b="0" i="0" u="none" strike="noStrike" cap="none" dirty="0" err="1">
                <a:solidFill>
                  <a:srgbClr val="000000"/>
                </a:solidFill>
                <a:effectLst/>
                <a:latin typeface="Arial"/>
                <a:ea typeface="Arial"/>
                <a:cs typeface="Arial"/>
                <a:sym typeface="Arial"/>
              </a:rPr>
              <a:t>micromouse</a:t>
            </a:r>
            <a:r>
              <a:rPr lang="en-US" sz="1100" b="0" i="0" u="none" strike="noStrike" cap="none" dirty="0">
                <a:solidFill>
                  <a:srgbClr val="000000"/>
                </a:solidFill>
                <a:effectLst/>
                <a:latin typeface="Arial"/>
                <a:ea typeface="Arial"/>
                <a:cs typeface="Arial"/>
                <a:sym typeface="Arial"/>
              </a:rPr>
              <a:t>, or just a wireless controller to move the mouse around.</a:t>
            </a:r>
          </a:p>
          <a:p>
            <a:pPr marL="158750" indent="0">
              <a:buNone/>
            </a:pPr>
            <a:r>
              <a:rPr lang="en-US" sz="1100" b="0" i="0" u="none" strike="noStrike" cap="none" dirty="0">
                <a:solidFill>
                  <a:srgbClr val="000000"/>
                </a:solidFill>
                <a:effectLst/>
                <a:latin typeface="Arial"/>
                <a:ea typeface="Arial"/>
                <a:cs typeface="Arial"/>
                <a:sym typeface="Arial"/>
              </a:rPr>
              <a:t>The computer will be able to communicate with the mouse either using Bluetooth, which would use a serial connection, or </a:t>
            </a:r>
            <a:r>
              <a:rPr lang="en-US" sz="1100" b="0" i="0" u="none" strike="noStrike" cap="none" dirty="0" err="1">
                <a:solidFill>
                  <a:srgbClr val="000000"/>
                </a:solidFill>
                <a:effectLst/>
                <a:latin typeface="Arial"/>
                <a:ea typeface="Arial"/>
                <a:cs typeface="Arial"/>
                <a:sym typeface="Arial"/>
              </a:rPr>
              <a:t>Wifi</a:t>
            </a:r>
            <a:r>
              <a:rPr lang="en-US" sz="1100" b="0" i="0" u="none" strike="noStrike" cap="none" dirty="0">
                <a:solidFill>
                  <a:srgbClr val="000000"/>
                </a:solidFill>
                <a:effectLst/>
                <a:latin typeface="Arial"/>
                <a:ea typeface="Arial"/>
                <a:cs typeface="Arial"/>
                <a:sym typeface="Arial"/>
              </a:rPr>
              <a:t>, which would use sockets or UDP.</a:t>
            </a:r>
          </a:p>
          <a:p>
            <a:pPr marL="158750" indent="0">
              <a:buNone/>
            </a:pPr>
            <a:r>
              <a:rPr lang="en-US" sz="1100" b="0" i="0" u="none" strike="noStrike" cap="none" dirty="0">
                <a:solidFill>
                  <a:srgbClr val="000000"/>
                </a:solidFill>
                <a:effectLst/>
                <a:latin typeface="Arial"/>
                <a:ea typeface="Arial"/>
                <a:cs typeface="Arial"/>
                <a:sym typeface="Arial"/>
              </a:rPr>
              <a:t>We plan to use only one of either Bluetooth or </a:t>
            </a:r>
            <a:r>
              <a:rPr lang="en-US" sz="1100" b="0" i="0" u="none" strike="noStrike" cap="none" dirty="0" err="1">
                <a:solidFill>
                  <a:srgbClr val="000000"/>
                </a:solidFill>
                <a:effectLst/>
                <a:latin typeface="Arial"/>
                <a:ea typeface="Arial"/>
                <a:cs typeface="Arial"/>
                <a:sym typeface="Arial"/>
              </a:rPr>
              <a:t>Wifi</a:t>
            </a:r>
            <a:r>
              <a:rPr lang="en-US" sz="1100" b="0" i="0" u="none" strike="noStrike" cap="none" dirty="0">
                <a:solidFill>
                  <a:srgbClr val="000000"/>
                </a:solidFill>
                <a:effectLst/>
                <a:latin typeface="Arial"/>
                <a:ea typeface="Arial"/>
                <a:cs typeface="Arial"/>
                <a:sym typeface="Arial"/>
              </a:rPr>
              <a:t>, but we’ll try both and see which is easier to use, and is more suitable for our project</a:t>
            </a:r>
          </a:p>
          <a:p>
            <a:pPr marL="158750" indent="0">
              <a:buNone/>
            </a:pPr>
            <a:r>
              <a:rPr lang="en-US" sz="1100" b="0" i="0" u="none" strike="noStrike" cap="none" dirty="0">
                <a:solidFill>
                  <a:srgbClr val="000000"/>
                </a:solidFill>
                <a:effectLst/>
                <a:latin typeface="Arial"/>
                <a:ea typeface="Arial"/>
                <a:cs typeface="Arial"/>
                <a:sym typeface="Arial"/>
              </a:rPr>
              <a:t>The second mode will be the automatic mode, where user input is no longer used and the mouse must navigate the maze by itself using its sensors.</a:t>
            </a:r>
          </a:p>
          <a:p>
            <a:pPr marL="158750" indent="0">
              <a:buNone/>
            </a:pPr>
            <a:r>
              <a:rPr lang="en-US" sz="1100" b="0" i="0" u="none" strike="noStrike" cap="none" dirty="0">
                <a:solidFill>
                  <a:srgbClr val="000000"/>
                </a:solidFill>
                <a:effectLst/>
                <a:latin typeface="Arial"/>
                <a:ea typeface="Arial"/>
                <a:cs typeface="Arial"/>
                <a:sym typeface="Arial"/>
              </a:rPr>
              <a:t>The mouse will go through the maze once to map a model of a maze, and then use a pathfinding algorithm to go through the maze as fast as possible.</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11762c68c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11762c68c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11762c68c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11762c68c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rPr>
              <a:t>The micro mouse team has met for the past couple of weeks in order to discuss what you see in the chart to the left. Currently we are waiting for our parts to arrive. The current timeline is subject to change due to spring break but we will be staying in touch in order to stay on the same page.</a:t>
            </a:r>
            <a:endParaRPr dirty="0"/>
          </a:p>
          <a:p>
            <a:pPr marL="457200" lvl="0" indent="-298450" algn="l" rtl="0">
              <a:lnSpc>
                <a:spcPct val="115000"/>
              </a:lnSpc>
              <a:spcBef>
                <a:spcPts val="0"/>
              </a:spcBef>
              <a:spcAft>
                <a:spcPts val="0"/>
              </a:spcAft>
              <a:buClr>
                <a:srgbClr val="000000"/>
              </a:buClr>
              <a:buSzPts val="1100"/>
              <a:buChar char="●"/>
            </a:pPr>
            <a:r>
              <a:rPr lang="en" dirty="0"/>
              <a:t>Build conceptual schematic diagram</a:t>
            </a:r>
            <a:endParaRPr dirty="0"/>
          </a:p>
          <a:p>
            <a:pPr marL="457200" lvl="0" indent="-298450" algn="l" rtl="0">
              <a:lnSpc>
                <a:spcPct val="115000"/>
              </a:lnSpc>
              <a:spcBef>
                <a:spcPts val="0"/>
              </a:spcBef>
              <a:spcAft>
                <a:spcPts val="0"/>
              </a:spcAft>
              <a:buClr>
                <a:srgbClr val="000000"/>
              </a:buClr>
              <a:buSzPts val="1100"/>
              <a:buChar char="●"/>
            </a:pPr>
            <a:r>
              <a:rPr lang="en" dirty="0"/>
              <a:t>Research parts list</a:t>
            </a:r>
            <a:endParaRPr dirty="0"/>
          </a:p>
          <a:p>
            <a:pPr marL="457200" lvl="0" indent="-298450" algn="l" rtl="0">
              <a:lnSpc>
                <a:spcPct val="115000"/>
              </a:lnSpc>
              <a:spcBef>
                <a:spcPts val="0"/>
              </a:spcBef>
              <a:spcAft>
                <a:spcPts val="0"/>
              </a:spcAft>
              <a:buClr>
                <a:srgbClr val="000000"/>
              </a:buClr>
              <a:buSzPts val="1100"/>
              <a:buChar char="●"/>
            </a:pPr>
            <a:r>
              <a:rPr lang="en" dirty="0"/>
              <a:t>Parts list approved and ordered</a:t>
            </a:r>
            <a:endParaRPr dirty="0"/>
          </a:p>
          <a:p>
            <a:pPr marL="457200" lvl="0" indent="-298450" algn="l" rtl="0">
              <a:lnSpc>
                <a:spcPct val="115000"/>
              </a:lnSpc>
              <a:spcBef>
                <a:spcPts val="0"/>
              </a:spcBef>
              <a:spcAft>
                <a:spcPts val="0"/>
              </a:spcAft>
              <a:buClr>
                <a:srgbClr val="000000"/>
              </a:buClr>
              <a:buSzPts val="1100"/>
              <a:buChar char="●"/>
            </a:pPr>
            <a:r>
              <a:rPr lang="en" dirty="0"/>
              <a:t>Establish software</a:t>
            </a:r>
            <a:endParaRPr dirty="0"/>
          </a:p>
          <a:p>
            <a:pPr marL="457200" lvl="0" indent="-298450" algn="l" rtl="0">
              <a:lnSpc>
                <a:spcPct val="115000"/>
              </a:lnSpc>
              <a:spcBef>
                <a:spcPts val="0"/>
              </a:spcBef>
              <a:spcAft>
                <a:spcPts val="0"/>
              </a:spcAft>
              <a:buClr>
                <a:srgbClr val="000000"/>
              </a:buClr>
              <a:buSzPts val="1100"/>
              <a:buChar char="●"/>
            </a:pPr>
            <a:r>
              <a:rPr lang="en" dirty="0"/>
              <a:t>Maze design</a:t>
            </a:r>
            <a:endParaRPr dirty="0"/>
          </a:p>
          <a:p>
            <a:pPr marL="457200" lvl="0" indent="-298450" algn="l" rtl="0">
              <a:lnSpc>
                <a:spcPct val="115000"/>
              </a:lnSpc>
              <a:spcBef>
                <a:spcPts val="0"/>
              </a:spcBef>
              <a:spcAft>
                <a:spcPts val="0"/>
              </a:spcAft>
              <a:buClr>
                <a:srgbClr val="000000"/>
              </a:buClr>
              <a:buSzPts val="1100"/>
              <a:buChar char="●"/>
            </a:pPr>
            <a:r>
              <a:rPr lang="en" dirty="0"/>
              <a:t>Receive parts</a:t>
            </a:r>
            <a:endParaRPr dirty="0"/>
          </a:p>
          <a:p>
            <a:pPr marL="457200" lvl="0" indent="-298450" algn="l" rtl="0">
              <a:lnSpc>
                <a:spcPct val="115000"/>
              </a:lnSpc>
              <a:spcBef>
                <a:spcPts val="0"/>
              </a:spcBef>
              <a:spcAft>
                <a:spcPts val="0"/>
              </a:spcAft>
              <a:buClr>
                <a:srgbClr val="000000"/>
              </a:buClr>
              <a:buSzPts val="1100"/>
              <a:buChar char="●"/>
            </a:pPr>
            <a:r>
              <a:rPr lang="en" dirty="0"/>
              <a:t>Meet to assemble prototype.</a:t>
            </a:r>
            <a:endParaRPr dirty="0"/>
          </a:p>
          <a:p>
            <a:pPr marL="457200" lvl="0" indent="-298450" algn="l" rtl="0">
              <a:lnSpc>
                <a:spcPct val="115000"/>
              </a:lnSpc>
              <a:spcBef>
                <a:spcPts val="0"/>
              </a:spcBef>
              <a:spcAft>
                <a:spcPts val="0"/>
              </a:spcAft>
              <a:buClr>
                <a:srgbClr val="000000"/>
              </a:buClr>
              <a:buSzPts val="1100"/>
              <a:buChar char="●"/>
            </a:pPr>
            <a:r>
              <a:rPr lang="en" dirty="0"/>
              <a:t>Work on PCB design </a:t>
            </a:r>
            <a:endParaRPr dirty="0"/>
          </a:p>
          <a:p>
            <a:pPr marL="457200" lvl="0" indent="-298450" algn="l" rtl="0">
              <a:lnSpc>
                <a:spcPct val="115000"/>
              </a:lnSpc>
              <a:spcBef>
                <a:spcPts val="0"/>
              </a:spcBef>
              <a:spcAft>
                <a:spcPts val="0"/>
              </a:spcAft>
              <a:buClr>
                <a:srgbClr val="000000"/>
              </a:buClr>
              <a:buSzPts val="1100"/>
              <a:buChar char="●"/>
            </a:pPr>
            <a:r>
              <a:rPr lang="en" dirty="0"/>
              <a:t>Implement software/algorithm</a:t>
            </a:r>
            <a:endParaRPr dirty="0"/>
          </a:p>
          <a:p>
            <a:pPr marL="457200" lvl="0" indent="-298450" algn="l" rtl="0">
              <a:lnSpc>
                <a:spcPct val="115000"/>
              </a:lnSpc>
              <a:spcBef>
                <a:spcPts val="0"/>
              </a:spcBef>
              <a:spcAft>
                <a:spcPts val="0"/>
              </a:spcAft>
              <a:buClr>
                <a:srgbClr val="000000"/>
              </a:buClr>
              <a:buSzPts val="1100"/>
              <a:buChar char="●"/>
            </a:pPr>
            <a:r>
              <a:rPr lang="en" dirty="0"/>
              <a:t>Decide on further prototype/final design model </a:t>
            </a:r>
            <a:endParaRPr dirty="0"/>
          </a:p>
          <a:p>
            <a:pPr marL="457200" lvl="0" indent="-298450" algn="l" rtl="0">
              <a:lnSpc>
                <a:spcPct val="115000"/>
              </a:lnSpc>
              <a:spcBef>
                <a:spcPts val="0"/>
              </a:spcBef>
              <a:spcAft>
                <a:spcPts val="0"/>
              </a:spcAft>
              <a:buClr>
                <a:srgbClr val="000000"/>
              </a:buClr>
              <a:buSzPts val="1100"/>
              <a:buChar char="●"/>
            </a:pPr>
            <a:r>
              <a:rPr lang="en" dirty="0"/>
              <a:t>Manual control </a:t>
            </a:r>
            <a:endParaRPr dirty="0"/>
          </a:p>
          <a:p>
            <a:pPr marL="457200" lvl="0" indent="-298450" algn="l" rtl="0">
              <a:lnSpc>
                <a:spcPct val="115000"/>
              </a:lnSpc>
              <a:spcBef>
                <a:spcPts val="0"/>
              </a:spcBef>
              <a:spcAft>
                <a:spcPts val="0"/>
              </a:spcAft>
              <a:buClr>
                <a:srgbClr val="000000"/>
              </a:buClr>
              <a:buSzPts val="1100"/>
              <a:buChar char="●"/>
            </a:pPr>
            <a:r>
              <a:rPr lang="en" dirty="0"/>
              <a:t>Automated control</a:t>
            </a:r>
            <a:endParaRPr dirty="0"/>
          </a:p>
          <a:p>
            <a:pPr marL="0" lvl="0" indent="0" algn="l" rtl="0">
              <a:spcBef>
                <a:spcPts val="16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2840950"/>
            <a:ext cx="6724500" cy="570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415775" y="2840950"/>
            <a:ext cx="5236800" cy="570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5652500" y="2840950"/>
            <a:ext cx="548700" cy="570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title"/>
          </p:nvPr>
        </p:nvSpPr>
        <p:spPr>
          <a:xfrm>
            <a:off x="312849" y="3015750"/>
            <a:ext cx="6411600" cy="644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212121"/>
              </a:buClr>
              <a:buSzPts val="3000"/>
              <a:buNone/>
              <a:defRPr sz="3000" b="1">
                <a:solidFill>
                  <a:srgbClr val="212121"/>
                </a:solidFill>
              </a:defRPr>
            </a:lvl1pPr>
            <a:lvl2pPr lvl="1" algn="l">
              <a:lnSpc>
                <a:spcPct val="100000"/>
              </a:lnSpc>
              <a:spcBef>
                <a:spcPts val="0"/>
              </a:spcBef>
              <a:spcAft>
                <a:spcPts val="0"/>
              </a:spcAft>
              <a:buClr>
                <a:srgbClr val="212121"/>
              </a:buClr>
              <a:buSzPts val="3000"/>
              <a:buNone/>
              <a:defRPr sz="3000" b="1">
                <a:solidFill>
                  <a:srgbClr val="212121"/>
                </a:solidFill>
              </a:defRPr>
            </a:lvl2pPr>
            <a:lvl3pPr lvl="2" algn="l">
              <a:lnSpc>
                <a:spcPct val="100000"/>
              </a:lnSpc>
              <a:spcBef>
                <a:spcPts val="0"/>
              </a:spcBef>
              <a:spcAft>
                <a:spcPts val="0"/>
              </a:spcAft>
              <a:buClr>
                <a:srgbClr val="212121"/>
              </a:buClr>
              <a:buSzPts val="3000"/>
              <a:buNone/>
              <a:defRPr sz="3000" b="1">
                <a:solidFill>
                  <a:srgbClr val="212121"/>
                </a:solidFill>
              </a:defRPr>
            </a:lvl3pPr>
            <a:lvl4pPr lvl="3" algn="l">
              <a:lnSpc>
                <a:spcPct val="100000"/>
              </a:lnSpc>
              <a:spcBef>
                <a:spcPts val="0"/>
              </a:spcBef>
              <a:spcAft>
                <a:spcPts val="0"/>
              </a:spcAft>
              <a:buClr>
                <a:srgbClr val="212121"/>
              </a:buClr>
              <a:buSzPts val="3000"/>
              <a:buNone/>
              <a:defRPr sz="3000" b="1">
                <a:solidFill>
                  <a:srgbClr val="212121"/>
                </a:solidFill>
              </a:defRPr>
            </a:lvl4pPr>
            <a:lvl5pPr lvl="4" algn="l">
              <a:lnSpc>
                <a:spcPct val="100000"/>
              </a:lnSpc>
              <a:spcBef>
                <a:spcPts val="0"/>
              </a:spcBef>
              <a:spcAft>
                <a:spcPts val="0"/>
              </a:spcAft>
              <a:buClr>
                <a:srgbClr val="212121"/>
              </a:buClr>
              <a:buSzPts val="3000"/>
              <a:buNone/>
              <a:defRPr sz="3000" b="1">
                <a:solidFill>
                  <a:srgbClr val="212121"/>
                </a:solidFill>
              </a:defRPr>
            </a:lvl5pPr>
            <a:lvl6pPr lvl="5" algn="l">
              <a:lnSpc>
                <a:spcPct val="100000"/>
              </a:lnSpc>
              <a:spcBef>
                <a:spcPts val="0"/>
              </a:spcBef>
              <a:spcAft>
                <a:spcPts val="0"/>
              </a:spcAft>
              <a:buClr>
                <a:srgbClr val="212121"/>
              </a:buClr>
              <a:buSzPts val="3000"/>
              <a:buNone/>
              <a:defRPr sz="3000" b="1">
                <a:solidFill>
                  <a:srgbClr val="212121"/>
                </a:solidFill>
              </a:defRPr>
            </a:lvl6pPr>
            <a:lvl7pPr lvl="6" algn="l">
              <a:lnSpc>
                <a:spcPct val="100000"/>
              </a:lnSpc>
              <a:spcBef>
                <a:spcPts val="0"/>
              </a:spcBef>
              <a:spcAft>
                <a:spcPts val="0"/>
              </a:spcAft>
              <a:buClr>
                <a:srgbClr val="212121"/>
              </a:buClr>
              <a:buSzPts val="3000"/>
              <a:buNone/>
              <a:defRPr sz="3000" b="1">
                <a:solidFill>
                  <a:srgbClr val="212121"/>
                </a:solidFill>
              </a:defRPr>
            </a:lvl7pPr>
            <a:lvl8pPr lvl="7" algn="l">
              <a:lnSpc>
                <a:spcPct val="100000"/>
              </a:lnSpc>
              <a:spcBef>
                <a:spcPts val="0"/>
              </a:spcBef>
              <a:spcAft>
                <a:spcPts val="0"/>
              </a:spcAft>
              <a:buClr>
                <a:srgbClr val="212121"/>
              </a:buClr>
              <a:buSzPts val="3000"/>
              <a:buNone/>
              <a:defRPr sz="3000" b="1">
                <a:solidFill>
                  <a:srgbClr val="212121"/>
                </a:solidFill>
              </a:defRPr>
            </a:lvl8pPr>
            <a:lvl9pPr lvl="8" algn="l">
              <a:lnSpc>
                <a:spcPct val="100000"/>
              </a:lnSpc>
              <a:spcBef>
                <a:spcPts val="0"/>
              </a:spcBef>
              <a:spcAft>
                <a:spcPts val="0"/>
              </a:spcAft>
              <a:buClr>
                <a:srgbClr val="212121"/>
              </a:buClr>
              <a:buSzPts val="3000"/>
              <a:buNone/>
              <a:defRPr sz="3000" b="1">
                <a:solidFill>
                  <a:srgbClr val="212121"/>
                </a:solidFill>
              </a:defRPr>
            </a:lvl9pPr>
          </a:lstStyle>
          <a:p>
            <a:endParaRPr/>
          </a:p>
        </p:txBody>
      </p:sp>
      <p:sp>
        <p:nvSpPr>
          <p:cNvPr id="56" name="Google Shape;56;p13"/>
          <p:cNvSpPr txBox="1">
            <a:spLocks noGrp="1"/>
          </p:cNvSpPr>
          <p:nvPr>
            <p:ph type="subTitle" idx="1"/>
          </p:nvPr>
        </p:nvSpPr>
        <p:spPr>
          <a:xfrm>
            <a:off x="312850" y="3687875"/>
            <a:ext cx="6411600" cy="478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616161"/>
              </a:buClr>
              <a:buSzPts val="1600"/>
              <a:buNone/>
              <a:defRPr sz="1600">
                <a:solidFill>
                  <a:srgbClr val="616161"/>
                </a:solidFill>
              </a:defRPr>
            </a:lvl1pPr>
            <a:lvl2pPr lvl="1" algn="l">
              <a:lnSpc>
                <a:spcPct val="100000"/>
              </a:lnSpc>
              <a:spcBef>
                <a:spcPts val="0"/>
              </a:spcBef>
              <a:spcAft>
                <a:spcPts val="0"/>
              </a:spcAft>
              <a:buClr>
                <a:srgbClr val="616161"/>
              </a:buClr>
              <a:buSzPts val="1600"/>
              <a:buNone/>
              <a:defRPr sz="1600">
                <a:solidFill>
                  <a:srgbClr val="616161"/>
                </a:solidFill>
              </a:defRPr>
            </a:lvl2pPr>
            <a:lvl3pPr lvl="2" algn="l">
              <a:lnSpc>
                <a:spcPct val="100000"/>
              </a:lnSpc>
              <a:spcBef>
                <a:spcPts val="0"/>
              </a:spcBef>
              <a:spcAft>
                <a:spcPts val="0"/>
              </a:spcAft>
              <a:buClr>
                <a:srgbClr val="616161"/>
              </a:buClr>
              <a:buSzPts val="1600"/>
              <a:buNone/>
              <a:defRPr sz="1600">
                <a:solidFill>
                  <a:srgbClr val="616161"/>
                </a:solidFill>
              </a:defRPr>
            </a:lvl3pPr>
            <a:lvl4pPr lvl="3" algn="l">
              <a:lnSpc>
                <a:spcPct val="100000"/>
              </a:lnSpc>
              <a:spcBef>
                <a:spcPts val="0"/>
              </a:spcBef>
              <a:spcAft>
                <a:spcPts val="0"/>
              </a:spcAft>
              <a:buClr>
                <a:srgbClr val="616161"/>
              </a:buClr>
              <a:buSzPts val="1600"/>
              <a:buNone/>
              <a:defRPr sz="1600">
                <a:solidFill>
                  <a:srgbClr val="616161"/>
                </a:solidFill>
              </a:defRPr>
            </a:lvl4pPr>
            <a:lvl5pPr lvl="4" algn="l">
              <a:lnSpc>
                <a:spcPct val="100000"/>
              </a:lnSpc>
              <a:spcBef>
                <a:spcPts val="0"/>
              </a:spcBef>
              <a:spcAft>
                <a:spcPts val="0"/>
              </a:spcAft>
              <a:buClr>
                <a:srgbClr val="616161"/>
              </a:buClr>
              <a:buSzPts val="1600"/>
              <a:buNone/>
              <a:defRPr sz="1600">
                <a:solidFill>
                  <a:srgbClr val="616161"/>
                </a:solidFill>
              </a:defRPr>
            </a:lvl5pPr>
            <a:lvl6pPr lvl="5" algn="l">
              <a:lnSpc>
                <a:spcPct val="100000"/>
              </a:lnSpc>
              <a:spcBef>
                <a:spcPts val="0"/>
              </a:spcBef>
              <a:spcAft>
                <a:spcPts val="0"/>
              </a:spcAft>
              <a:buClr>
                <a:srgbClr val="616161"/>
              </a:buClr>
              <a:buSzPts val="1600"/>
              <a:buNone/>
              <a:defRPr sz="1600">
                <a:solidFill>
                  <a:srgbClr val="616161"/>
                </a:solidFill>
              </a:defRPr>
            </a:lvl6pPr>
            <a:lvl7pPr lvl="6" algn="l">
              <a:lnSpc>
                <a:spcPct val="100000"/>
              </a:lnSpc>
              <a:spcBef>
                <a:spcPts val="0"/>
              </a:spcBef>
              <a:spcAft>
                <a:spcPts val="0"/>
              </a:spcAft>
              <a:buClr>
                <a:srgbClr val="616161"/>
              </a:buClr>
              <a:buSzPts val="1600"/>
              <a:buNone/>
              <a:defRPr sz="1600">
                <a:solidFill>
                  <a:srgbClr val="616161"/>
                </a:solidFill>
              </a:defRPr>
            </a:lvl7pPr>
            <a:lvl8pPr lvl="7" algn="l">
              <a:lnSpc>
                <a:spcPct val="100000"/>
              </a:lnSpc>
              <a:spcBef>
                <a:spcPts val="0"/>
              </a:spcBef>
              <a:spcAft>
                <a:spcPts val="0"/>
              </a:spcAft>
              <a:buClr>
                <a:srgbClr val="616161"/>
              </a:buClr>
              <a:buSzPts val="1600"/>
              <a:buNone/>
              <a:defRPr sz="1600">
                <a:solidFill>
                  <a:srgbClr val="616161"/>
                </a:solidFill>
              </a:defRPr>
            </a:lvl8pPr>
            <a:lvl9pPr lvl="8" algn="l">
              <a:lnSpc>
                <a:spcPct val="100000"/>
              </a:lnSpc>
              <a:spcBef>
                <a:spcPts val="0"/>
              </a:spcBef>
              <a:spcAft>
                <a:spcPts val="0"/>
              </a:spcAft>
              <a:buClr>
                <a:srgbClr val="616161"/>
              </a:buClr>
              <a:buSzPts val="1600"/>
              <a:buNone/>
              <a:defRPr sz="1600">
                <a:solidFill>
                  <a:srgbClr val="616161"/>
                </a:solidFill>
              </a:defRPr>
            </a:lvl9pPr>
          </a:lstStyle>
          <a:p>
            <a:endParaRPr/>
          </a:p>
        </p:txBody>
      </p:sp>
      <p:sp>
        <p:nvSpPr>
          <p:cNvPr id="57" name="Google Shape;57;p13"/>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2849" y="3015750"/>
            <a:ext cx="6411600" cy="64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Senior Design: Micro Mouse</a:t>
            </a:r>
            <a:endParaRPr/>
          </a:p>
        </p:txBody>
      </p:sp>
      <p:sp>
        <p:nvSpPr>
          <p:cNvPr id="63" name="Google Shape;63;p14"/>
          <p:cNvSpPr txBox="1">
            <a:spLocks noGrp="1"/>
          </p:cNvSpPr>
          <p:nvPr>
            <p:ph type="subTitle" idx="1"/>
          </p:nvPr>
        </p:nvSpPr>
        <p:spPr>
          <a:xfrm>
            <a:off x="312850" y="3687875"/>
            <a:ext cx="6411600" cy="4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2"/>
                </a:solidFill>
                <a:latin typeface="Lato"/>
                <a:ea typeface="Lato"/>
                <a:cs typeface="Lato"/>
                <a:sym typeface="Lato"/>
              </a:rPr>
              <a:t>By Aaron, Austin, Joshua, Jorge, Richard, Tyler</a:t>
            </a:r>
            <a:endParaRPr>
              <a:solidFill>
                <a:schemeClr val="dk2"/>
              </a:solidFill>
              <a:latin typeface="Lato"/>
              <a:ea typeface="Lato"/>
              <a:cs typeface="Lato"/>
              <a:sym typeface="Lato"/>
            </a:endParaRPr>
          </a:p>
          <a:p>
            <a:pPr marL="0" lvl="0" indent="0" algn="l" rtl="0">
              <a:spcBef>
                <a:spcPts val="0"/>
              </a:spcBef>
              <a:spcAft>
                <a:spcPts val="0"/>
              </a:spcAft>
              <a:buNone/>
            </a:pPr>
            <a:endParaRPr/>
          </a:p>
        </p:txBody>
      </p:sp>
      <p:sp>
        <p:nvSpPr>
          <p:cNvPr id="64" name="Google Shape;64;p14"/>
          <p:cNvSpPr txBox="1"/>
          <p:nvPr/>
        </p:nvSpPr>
        <p:spPr>
          <a:xfrm>
            <a:off x="1007902" y="793963"/>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dirty="0"/>
              <a:t>Project Plan</a:t>
            </a:r>
            <a:endParaRPr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Conceptual Schematic Diagram</a:t>
            </a:r>
            <a:endParaRPr sz="1800" dirty="0"/>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Build a high-level schematic to visualize the function of each component</a:t>
            </a:r>
            <a:endParaRPr dirty="0"/>
          </a:p>
          <a:p>
            <a:pPr marL="457200" lvl="0" indent="-342900" algn="l" rtl="0">
              <a:spcBef>
                <a:spcPts val="0"/>
              </a:spcBef>
              <a:spcAft>
                <a:spcPts val="0"/>
              </a:spcAft>
              <a:buSzPts val="1800"/>
              <a:buChar char="●"/>
            </a:pPr>
            <a:endParaRPr i="1" dirty="0"/>
          </a:p>
        </p:txBody>
      </p:sp>
      <p:pic>
        <p:nvPicPr>
          <p:cNvPr id="71" name="Google Shape;71;p15"/>
          <p:cNvPicPr preferRelativeResize="0"/>
          <p:nvPr/>
        </p:nvPicPr>
        <p:blipFill rotWithShape="1">
          <a:blip r:embed="rId5">
            <a:alphaModFix/>
          </a:blip>
          <a:srcRect l="13476" t="15097" r="7340" b="18478"/>
          <a:stretch/>
        </p:blipFill>
        <p:spPr>
          <a:xfrm>
            <a:off x="1587480" y="1777653"/>
            <a:ext cx="4196152" cy="2639800"/>
          </a:xfrm>
          <a:prstGeom prst="rect">
            <a:avLst/>
          </a:prstGeom>
          <a:noFill/>
          <a:ln>
            <a:noFill/>
          </a:ln>
        </p:spPr>
      </p:pic>
      <p:pic>
        <p:nvPicPr>
          <p:cNvPr id="2" name="Joshua - Conceptual Schematic Diagram">
            <a:hlinkClick r:id="" action="ppaction://media"/>
            <a:extLst>
              <a:ext uri="{FF2B5EF4-FFF2-40B4-BE49-F238E27FC236}">
                <a16:creationId xmlns:a16="http://schemas.microsoft.com/office/drawing/2014/main" id="{99D0B1B1-8370-4A36-A567-23A34150BD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18" y="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Hardware ordered vs still needed</a:t>
            </a:r>
            <a:endParaRPr dirty="0"/>
          </a:p>
          <a:p>
            <a:pPr marL="0" lvl="0" indent="0" algn="l" rtl="0">
              <a:spcBef>
                <a:spcPts val="0"/>
              </a:spcBef>
              <a:spcAft>
                <a:spcPts val="0"/>
              </a:spcAft>
              <a:buNone/>
            </a:pPr>
            <a:r>
              <a:rPr lang="en" dirty="0"/>
              <a:t> </a:t>
            </a:r>
            <a:endParaRPr dirty="0"/>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Ordered components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Additional parts and components </a:t>
            </a:r>
            <a:endParaRPr/>
          </a:p>
          <a:p>
            <a:pPr marL="457200" lvl="0" indent="-342900" algn="l" rtl="0">
              <a:spcBef>
                <a:spcPts val="1600"/>
              </a:spcBef>
              <a:spcAft>
                <a:spcPts val="0"/>
              </a:spcAft>
              <a:buSzPts val="1800"/>
              <a:buChar char="●"/>
            </a:pPr>
            <a:r>
              <a:rPr lang="en"/>
              <a:t>PCB </a:t>
            </a:r>
            <a:endParaRPr/>
          </a:p>
          <a:p>
            <a:pPr marL="457200" lvl="0" indent="-342900" algn="l" rtl="0">
              <a:spcBef>
                <a:spcPts val="0"/>
              </a:spcBef>
              <a:spcAft>
                <a:spcPts val="0"/>
              </a:spcAft>
              <a:buSzPts val="1800"/>
              <a:buChar char="●"/>
            </a:pPr>
            <a:r>
              <a:rPr lang="en"/>
              <a:t>Maze components </a:t>
            </a:r>
            <a:endParaRPr/>
          </a:p>
        </p:txBody>
      </p:sp>
      <p:pic>
        <p:nvPicPr>
          <p:cNvPr id="78" name="Google Shape;78;p16"/>
          <p:cNvPicPr preferRelativeResize="0"/>
          <p:nvPr/>
        </p:nvPicPr>
        <p:blipFill>
          <a:blip r:embed="rId5">
            <a:alphaModFix/>
          </a:blip>
          <a:stretch>
            <a:fillRect/>
          </a:stretch>
        </p:blipFill>
        <p:spPr>
          <a:xfrm>
            <a:off x="386525" y="1635675"/>
            <a:ext cx="4649576" cy="1585725"/>
          </a:xfrm>
          <a:prstGeom prst="rect">
            <a:avLst/>
          </a:prstGeom>
          <a:noFill/>
          <a:ln>
            <a:noFill/>
          </a:ln>
        </p:spPr>
      </p:pic>
      <p:pic>
        <p:nvPicPr>
          <p:cNvPr id="79" name="Google Shape;79;p16"/>
          <p:cNvPicPr preferRelativeResize="0"/>
          <p:nvPr/>
        </p:nvPicPr>
        <p:blipFill>
          <a:blip r:embed="rId6">
            <a:alphaModFix/>
          </a:blip>
          <a:stretch>
            <a:fillRect/>
          </a:stretch>
        </p:blipFill>
        <p:spPr>
          <a:xfrm>
            <a:off x="5396204" y="2376600"/>
            <a:ext cx="2995697" cy="1997125"/>
          </a:xfrm>
          <a:prstGeom prst="rect">
            <a:avLst/>
          </a:prstGeom>
          <a:noFill/>
          <a:ln>
            <a:noFill/>
          </a:ln>
        </p:spPr>
      </p:pic>
      <p:pic>
        <p:nvPicPr>
          <p:cNvPr id="2" name="Austin - Hardware ordered vs still needed">
            <a:hlinkClick r:id="" action="ppaction://media"/>
            <a:extLst>
              <a:ext uri="{FF2B5EF4-FFF2-40B4-BE49-F238E27FC236}">
                <a16:creationId xmlns:a16="http://schemas.microsoft.com/office/drawing/2014/main" id="{4D873FFA-856F-4287-A883-DE6FCC61BD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18" y="-163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Establish Software</a:t>
            </a:r>
            <a:endParaRPr dirty="0"/>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Python will be the main programming language for the entire project.</a:t>
            </a:r>
            <a:endParaRPr dirty="0"/>
          </a:p>
          <a:p>
            <a:pPr marL="0" lvl="0" indent="0" algn="l" rtl="0">
              <a:spcBef>
                <a:spcPts val="1600"/>
              </a:spcBef>
              <a:spcAft>
                <a:spcPts val="0"/>
              </a:spcAft>
              <a:buNone/>
            </a:pPr>
            <a:r>
              <a:rPr lang="en" dirty="0"/>
              <a:t>This makes things consistent between both the micromouse and the Laptop endpoint. </a:t>
            </a:r>
            <a:endParaRPr dirty="0"/>
          </a:p>
          <a:p>
            <a:pPr marL="457200" lvl="0" indent="-342900" algn="l" rtl="0">
              <a:spcBef>
                <a:spcPts val="1600"/>
              </a:spcBef>
              <a:spcAft>
                <a:spcPts val="0"/>
              </a:spcAft>
              <a:buSzPts val="1800"/>
              <a:buChar char="●"/>
            </a:pPr>
            <a:r>
              <a:rPr lang="en" dirty="0"/>
              <a:t>Arduino - Circuit Python</a:t>
            </a:r>
            <a:endParaRPr dirty="0"/>
          </a:p>
          <a:p>
            <a:pPr marL="1371600" lvl="1" indent="-317500" algn="l" rtl="0">
              <a:spcBef>
                <a:spcPts val="0"/>
              </a:spcBef>
              <a:spcAft>
                <a:spcPts val="0"/>
              </a:spcAft>
              <a:buSzPts val="1400"/>
              <a:buChar char="○"/>
            </a:pPr>
            <a:r>
              <a:rPr lang="en" dirty="0"/>
              <a:t>Hardware and MicroController module for Python</a:t>
            </a:r>
            <a:br>
              <a:rPr lang="en" dirty="0"/>
            </a:br>
            <a:endParaRPr dirty="0"/>
          </a:p>
          <a:p>
            <a:pPr marL="457200" lvl="0" indent="-342900" algn="l" rtl="0">
              <a:spcBef>
                <a:spcPts val="0"/>
              </a:spcBef>
              <a:spcAft>
                <a:spcPts val="0"/>
              </a:spcAft>
              <a:buSzPts val="1800"/>
              <a:buChar char="●"/>
            </a:pPr>
            <a:r>
              <a:rPr lang="en" dirty="0"/>
              <a:t>User Interface - PyQT</a:t>
            </a:r>
            <a:endParaRPr dirty="0"/>
          </a:p>
          <a:p>
            <a:pPr marL="1371600" lvl="1" indent="-317500" algn="l" rtl="0">
              <a:spcBef>
                <a:spcPts val="0"/>
              </a:spcBef>
              <a:spcAft>
                <a:spcPts val="0"/>
              </a:spcAft>
              <a:buSzPts val="1400"/>
              <a:buChar char="○"/>
            </a:pPr>
            <a:r>
              <a:rPr lang="en" dirty="0"/>
              <a:t>Graphical User Interface library for Python </a:t>
            </a:r>
            <a:endParaRPr dirty="0"/>
          </a:p>
          <a:p>
            <a:pPr marL="1371600" lvl="1" indent="-317500" algn="l" rtl="0">
              <a:spcBef>
                <a:spcPts val="0"/>
              </a:spcBef>
              <a:spcAft>
                <a:spcPts val="0"/>
              </a:spcAft>
              <a:buSzPts val="1400"/>
              <a:buChar char="○"/>
            </a:pPr>
            <a:r>
              <a:rPr lang="en" dirty="0"/>
              <a:t>Easy to construct GUIs with UI Builder</a:t>
            </a:r>
            <a:endParaRPr dirty="0"/>
          </a:p>
        </p:txBody>
      </p:sp>
      <p:pic>
        <p:nvPicPr>
          <p:cNvPr id="2" name="AJ - Establish Software">
            <a:hlinkClick r:id="" action="ppaction://media"/>
            <a:extLst>
              <a:ext uri="{FF2B5EF4-FFF2-40B4-BE49-F238E27FC236}">
                <a16:creationId xmlns:a16="http://schemas.microsoft.com/office/drawing/2014/main" id="{05203D93-2CAE-497E-82AF-7DEBA9B143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018" y="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UI and Modes</a:t>
            </a:r>
            <a:endParaRPr dirty="0"/>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Need basic UI</a:t>
            </a:r>
            <a:endParaRPr dirty="0"/>
          </a:p>
          <a:p>
            <a:pPr marL="914400" lvl="1" indent="-317500" algn="l" rtl="0">
              <a:spcBef>
                <a:spcPts val="0"/>
              </a:spcBef>
              <a:spcAft>
                <a:spcPts val="0"/>
              </a:spcAft>
              <a:buSzPts val="1400"/>
              <a:buChar char="○"/>
            </a:pPr>
            <a:r>
              <a:rPr lang="en" dirty="0"/>
              <a:t>Debug</a:t>
            </a:r>
            <a:endParaRPr dirty="0"/>
          </a:p>
          <a:p>
            <a:pPr marL="914400" lvl="1" indent="-317500" algn="l" rtl="0">
              <a:spcBef>
                <a:spcPts val="0"/>
              </a:spcBef>
              <a:spcAft>
                <a:spcPts val="0"/>
              </a:spcAft>
              <a:buSzPts val="1400"/>
              <a:buChar char="○"/>
            </a:pPr>
            <a:r>
              <a:rPr lang="en" dirty="0"/>
              <a:t>Maze Data</a:t>
            </a:r>
            <a:endParaRPr dirty="0"/>
          </a:p>
          <a:p>
            <a:pPr marL="457200" lvl="0" indent="-342900" algn="l" rtl="0">
              <a:spcBef>
                <a:spcPts val="0"/>
              </a:spcBef>
              <a:spcAft>
                <a:spcPts val="0"/>
              </a:spcAft>
              <a:buSzPts val="1800"/>
              <a:buChar char="●"/>
            </a:pPr>
            <a:r>
              <a:rPr lang="en" dirty="0"/>
              <a:t>Manual</a:t>
            </a:r>
            <a:endParaRPr dirty="0"/>
          </a:p>
          <a:p>
            <a:pPr marL="914400" lvl="1" indent="-317500" algn="l" rtl="0">
              <a:spcBef>
                <a:spcPts val="0"/>
              </a:spcBef>
              <a:spcAft>
                <a:spcPts val="0"/>
              </a:spcAft>
              <a:buSzPts val="1400"/>
              <a:buChar char="○"/>
            </a:pPr>
            <a:r>
              <a:rPr lang="en" dirty="0"/>
              <a:t>User input from keyboard / controller</a:t>
            </a:r>
            <a:endParaRPr dirty="0"/>
          </a:p>
          <a:p>
            <a:pPr marL="914400" lvl="1" indent="-317500" algn="l" rtl="0">
              <a:spcBef>
                <a:spcPts val="0"/>
              </a:spcBef>
              <a:spcAft>
                <a:spcPts val="0"/>
              </a:spcAft>
              <a:buSzPts val="1400"/>
              <a:buChar char="○"/>
            </a:pPr>
            <a:r>
              <a:rPr lang="en" dirty="0"/>
              <a:t>Wireless</a:t>
            </a:r>
            <a:endParaRPr dirty="0"/>
          </a:p>
          <a:p>
            <a:pPr marL="1371600" lvl="2" indent="-317500" algn="l" rtl="0">
              <a:spcBef>
                <a:spcPts val="0"/>
              </a:spcBef>
              <a:spcAft>
                <a:spcPts val="0"/>
              </a:spcAft>
              <a:buSzPts val="1400"/>
              <a:buChar char="■"/>
            </a:pPr>
            <a:r>
              <a:rPr lang="en" dirty="0"/>
              <a:t>Bluetooth (Serial)</a:t>
            </a:r>
            <a:endParaRPr dirty="0"/>
          </a:p>
          <a:p>
            <a:pPr marL="1371600" lvl="2" indent="-317500" algn="l" rtl="0">
              <a:spcBef>
                <a:spcPts val="0"/>
              </a:spcBef>
              <a:spcAft>
                <a:spcPts val="0"/>
              </a:spcAft>
              <a:buSzPts val="1400"/>
              <a:buChar char="■"/>
            </a:pPr>
            <a:r>
              <a:rPr lang="en" dirty="0"/>
              <a:t>Wifi (Socket/TCP based)</a:t>
            </a:r>
            <a:endParaRPr dirty="0"/>
          </a:p>
          <a:p>
            <a:pPr marL="457200" lvl="0" indent="-342900" algn="l" rtl="0">
              <a:spcBef>
                <a:spcPts val="0"/>
              </a:spcBef>
              <a:spcAft>
                <a:spcPts val="0"/>
              </a:spcAft>
              <a:buSzPts val="1800"/>
              <a:buChar char="●"/>
            </a:pPr>
            <a:r>
              <a:rPr lang="en" dirty="0"/>
              <a:t>Automatic</a:t>
            </a:r>
            <a:endParaRPr dirty="0"/>
          </a:p>
          <a:p>
            <a:pPr marL="914400" lvl="1" indent="-317500" algn="l" rtl="0">
              <a:spcBef>
                <a:spcPts val="0"/>
              </a:spcBef>
              <a:spcAft>
                <a:spcPts val="0"/>
              </a:spcAft>
              <a:buSzPts val="1400"/>
              <a:buChar char="○"/>
            </a:pPr>
            <a:r>
              <a:rPr lang="en" dirty="0"/>
              <a:t>Maze pathfinding algorithm</a:t>
            </a:r>
            <a:endParaRPr dirty="0"/>
          </a:p>
          <a:p>
            <a:pPr marL="1371600" lvl="0" indent="0" algn="l" rtl="0">
              <a:spcBef>
                <a:spcPts val="1600"/>
              </a:spcBef>
              <a:spcAft>
                <a:spcPts val="1600"/>
              </a:spcAft>
              <a:buNone/>
            </a:pPr>
            <a:endParaRPr dirty="0"/>
          </a:p>
        </p:txBody>
      </p:sp>
      <p:pic>
        <p:nvPicPr>
          <p:cNvPr id="92" name="Google Shape;92;p18"/>
          <p:cNvPicPr preferRelativeResize="0"/>
          <p:nvPr/>
        </p:nvPicPr>
        <p:blipFill>
          <a:blip r:embed="rId5">
            <a:alphaModFix/>
          </a:blip>
          <a:stretch>
            <a:fillRect/>
          </a:stretch>
        </p:blipFill>
        <p:spPr>
          <a:xfrm>
            <a:off x="4922119" y="1198487"/>
            <a:ext cx="3751831" cy="2746526"/>
          </a:xfrm>
          <a:prstGeom prst="rect">
            <a:avLst/>
          </a:prstGeom>
          <a:noFill/>
          <a:ln>
            <a:noFill/>
          </a:ln>
        </p:spPr>
      </p:pic>
      <p:pic>
        <p:nvPicPr>
          <p:cNvPr id="2" name="keyes-modes_and_ui">
            <a:hlinkClick r:id="" action="ppaction://media"/>
            <a:extLst>
              <a:ext uri="{FF2B5EF4-FFF2-40B4-BE49-F238E27FC236}">
                <a16:creationId xmlns:a16="http://schemas.microsoft.com/office/drawing/2014/main" id="{03203140-0DA8-44B2-8D7B-430A9E8C6C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18" y="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Maze Design</a:t>
            </a:r>
            <a:endParaRPr dirty="0"/>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Peg Board design</a:t>
            </a:r>
            <a:endParaRPr dirty="0"/>
          </a:p>
          <a:p>
            <a:pPr marL="914400" lvl="1" indent="-317500" algn="l" rtl="0">
              <a:spcBef>
                <a:spcPts val="0"/>
              </a:spcBef>
              <a:spcAft>
                <a:spcPts val="0"/>
              </a:spcAft>
              <a:buSzPts val="1400"/>
              <a:buChar char="○"/>
            </a:pPr>
            <a:r>
              <a:rPr lang="en" dirty="0"/>
              <a:t>Modularity </a:t>
            </a:r>
            <a:endParaRPr dirty="0"/>
          </a:p>
          <a:p>
            <a:pPr marL="914400" lvl="1" indent="-317500" algn="l" rtl="0">
              <a:spcBef>
                <a:spcPts val="0"/>
              </a:spcBef>
              <a:spcAft>
                <a:spcPts val="0"/>
              </a:spcAft>
              <a:buSzPts val="1400"/>
              <a:buChar char="○"/>
            </a:pPr>
            <a:r>
              <a:rPr lang="en" dirty="0"/>
              <a:t>Portability</a:t>
            </a:r>
            <a:endParaRPr dirty="0"/>
          </a:p>
          <a:p>
            <a:pPr marL="457200" lvl="0" indent="-342900" algn="l" rtl="0">
              <a:spcBef>
                <a:spcPts val="0"/>
              </a:spcBef>
              <a:spcAft>
                <a:spcPts val="0"/>
              </a:spcAft>
              <a:buSzPts val="1800"/>
              <a:buChar char="●"/>
            </a:pPr>
            <a:r>
              <a:rPr lang="en" dirty="0"/>
              <a:t>1” x 8” x 8” boards</a:t>
            </a:r>
            <a:endParaRPr dirty="0"/>
          </a:p>
          <a:p>
            <a:pPr marL="0" lvl="0" indent="0" algn="l" rtl="0">
              <a:spcBef>
                <a:spcPts val="1600"/>
              </a:spcBef>
              <a:spcAft>
                <a:spcPts val="1600"/>
              </a:spcAft>
              <a:buNone/>
            </a:pPr>
            <a:endParaRPr dirty="0"/>
          </a:p>
        </p:txBody>
      </p:sp>
      <p:pic>
        <p:nvPicPr>
          <p:cNvPr id="99" name="Google Shape;99;p19"/>
          <p:cNvPicPr preferRelativeResize="0"/>
          <p:nvPr/>
        </p:nvPicPr>
        <p:blipFill>
          <a:blip r:embed="rId5">
            <a:alphaModFix/>
          </a:blip>
          <a:stretch>
            <a:fillRect/>
          </a:stretch>
        </p:blipFill>
        <p:spPr>
          <a:xfrm>
            <a:off x="4494825" y="1295075"/>
            <a:ext cx="3131200" cy="3131200"/>
          </a:xfrm>
          <a:prstGeom prst="rect">
            <a:avLst/>
          </a:prstGeom>
          <a:noFill/>
          <a:ln>
            <a:noFill/>
          </a:ln>
        </p:spPr>
      </p:pic>
      <p:pic>
        <p:nvPicPr>
          <p:cNvPr id="2" name="Tyler - Maze Design">
            <a:hlinkClick r:id="" action="ppaction://media"/>
            <a:extLst>
              <a:ext uri="{FF2B5EF4-FFF2-40B4-BE49-F238E27FC236}">
                <a16:creationId xmlns:a16="http://schemas.microsoft.com/office/drawing/2014/main" id="{B77052B5-8DAC-4EB6-83FC-BE13EDA312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18" y="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5138450" y="445025"/>
            <a:ext cx="369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Timeline</a:t>
            </a:r>
            <a:endParaRPr sz="1800" dirty="0"/>
          </a:p>
        </p:txBody>
      </p:sp>
      <p:pic>
        <p:nvPicPr>
          <p:cNvPr id="105" name="Google Shape;105;p20"/>
          <p:cNvPicPr preferRelativeResize="0"/>
          <p:nvPr/>
        </p:nvPicPr>
        <p:blipFill>
          <a:blip r:embed="rId5">
            <a:alphaModFix/>
          </a:blip>
          <a:stretch>
            <a:fillRect/>
          </a:stretch>
        </p:blipFill>
        <p:spPr>
          <a:xfrm>
            <a:off x="76205" y="0"/>
            <a:ext cx="5039939" cy="5143500"/>
          </a:xfrm>
          <a:prstGeom prst="rect">
            <a:avLst/>
          </a:prstGeom>
          <a:noFill/>
          <a:ln>
            <a:noFill/>
          </a:ln>
        </p:spPr>
      </p:pic>
      <p:sp>
        <p:nvSpPr>
          <p:cNvPr id="106" name="Google Shape;106;p20"/>
          <p:cNvSpPr txBox="1"/>
          <p:nvPr/>
        </p:nvSpPr>
        <p:spPr>
          <a:xfrm>
            <a:off x="5184700" y="1298100"/>
            <a:ext cx="3647700" cy="3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Micro mouse teams’ current timeline</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Tentative timeline </a:t>
            </a:r>
            <a:endParaRPr dirty="0"/>
          </a:p>
          <a:p>
            <a:pPr marL="457200" lvl="0" indent="-317500" algn="l" rtl="0">
              <a:spcBef>
                <a:spcPts val="0"/>
              </a:spcBef>
              <a:spcAft>
                <a:spcPts val="0"/>
              </a:spcAft>
              <a:buSzPts val="1400"/>
              <a:buChar char="●"/>
            </a:pPr>
            <a:r>
              <a:rPr lang="en" dirty="0"/>
              <a:t>Currently waiting on receiving parts (March 12-15)</a:t>
            </a:r>
            <a:endParaRPr dirty="0"/>
          </a:p>
          <a:p>
            <a:pPr marL="457200" lvl="0" indent="-317500" algn="l" rtl="0">
              <a:spcBef>
                <a:spcPts val="0"/>
              </a:spcBef>
              <a:spcAft>
                <a:spcPts val="0"/>
              </a:spcAft>
              <a:buSzPts val="1400"/>
              <a:buChar char="●"/>
            </a:pPr>
            <a:r>
              <a:rPr lang="en" dirty="0"/>
              <a:t>Spring break, breaking our workflow</a:t>
            </a:r>
            <a:endParaRPr dirty="0"/>
          </a:p>
          <a:p>
            <a:pPr marL="457200" lvl="0" indent="-317500" algn="l" rtl="0">
              <a:spcBef>
                <a:spcPts val="0"/>
              </a:spcBef>
              <a:spcAft>
                <a:spcPts val="0"/>
              </a:spcAft>
              <a:buSzPts val="1400"/>
              <a:buChar char="●"/>
            </a:pPr>
            <a:r>
              <a:rPr lang="en" dirty="0"/>
              <a:t>PCB / software implementation is the next major milestone </a:t>
            </a:r>
            <a:endParaRPr dirty="0"/>
          </a:p>
          <a:p>
            <a:pPr marL="457200" lvl="0" indent="-317500" algn="l" rtl="0">
              <a:spcBef>
                <a:spcPts val="0"/>
              </a:spcBef>
              <a:spcAft>
                <a:spcPts val="0"/>
              </a:spcAft>
              <a:buSzPts val="1400"/>
              <a:buChar char="●"/>
            </a:pPr>
            <a:r>
              <a:rPr lang="en" dirty="0"/>
              <a:t>Will make appropriate changes to timeline if needed</a:t>
            </a:r>
            <a:endParaRPr dirty="0"/>
          </a:p>
          <a:p>
            <a:pPr marL="0" lvl="0" indent="0" algn="l" rtl="0">
              <a:spcBef>
                <a:spcPts val="0"/>
              </a:spcBef>
              <a:spcAft>
                <a:spcPts val="0"/>
              </a:spcAft>
              <a:buNone/>
            </a:pPr>
            <a:endParaRPr dirty="0"/>
          </a:p>
        </p:txBody>
      </p:sp>
      <p:pic>
        <p:nvPicPr>
          <p:cNvPr id="4" name="Jorgetimeline2">
            <a:hlinkClick r:id="" action="ppaction://media"/>
            <a:extLst>
              <a:ext uri="{FF2B5EF4-FFF2-40B4-BE49-F238E27FC236}">
                <a16:creationId xmlns:a16="http://schemas.microsoft.com/office/drawing/2014/main" id="{ADE00A10-F361-4272-8E63-0EB5EE4070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6637" y="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On-screen Show (16:9)</PresentationFormat>
  <Paragraphs>74</Paragraphs>
  <Slides>7</Slides>
  <Notes>7</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Lato</vt:lpstr>
      <vt:lpstr>Simple Light</vt:lpstr>
      <vt:lpstr>Senior Design: Micro Mouse</vt:lpstr>
      <vt:lpstr>Conceptual Schematic Diagram</vt:lpstr>
      <vt:lpstr>Hardware ordered vs still needed  </vt:lpstr>
      <vt:lpstr>Establish Software</vt:lpstr>
      <vt:lpstr>UI and Modes</vt:lpstr>
      <vt:lpstr>Maze Design</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Design: Micro Mouse</dc:title>
  <cp:lastModifiedBy>Keyes Anderson</cp:lastModifiedBy>
  <cp:revision>1</cp:revision>
  <dcterms:modified xsi:type="dcterms:W3CDTF">2020-03-09T03:17:51Z</dcterms:modified>
</cp:coreProperties>
</file>